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1" r:id="rId7"/>
    <p:sldId id="264" r:id="rId8"/>
    <p:sldId id="262" r:id="rId9"/>
    <p:sldId id="263"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88" autoAdjust="0"/>
    <p:restoredTop sz="92475" autoAdjust="0"/>
  </p:normalViewPr>
  <p:slideViewPr>
    <p:cSldViewPr>
      <p:cViewPr>
        <p:scale>
          <a:sx n="75" d="100"/>
          <a:sy n="75" d="100"/>
        </p:scale>
        <p:origin x="-293" y="-1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1" d="100"/>
          <a:sy n="41" d="100"/>
        </p:scale>
        <p:origin x="2347" y="53"/>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153C89-7F30-4E2A-BE7A-92FEA9B9D680}" type="datetimeFigureOut">
              <a:rPr lang="ru-RU" smtClean="0"/>
              <a:pPr/>
              <a:t>26.06.2017</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C8F318-705D-4DC6-AA13-7576B108AD20}" type="slidenum">
              <a:rPr lang="ru-RU" smtClean="0"/>
              <a:pPr/>
              <a:t>‹#›</a:t>
            </a:fld>
            <a:endParaRPr lang="ru-RU"/>
          </a:p>
        </p:txBody>
      </p:sp>
    </p:spTree>
    <p:extLst>
      <p:ext uri="{BB962C8B-B14F-4D97-AF65-F5344CB8AC3E}">
        <p14:creationId xmlns:p14="http://schemas.microsoft.com/office/powerpoint/2010/main" xmlns="" val="1398525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0C8F318-705D-4DC6-AA13-7576B108AD20}" type="slidenum">
              <a:rPr lang="ru-RU" smtClean="0"/>
              <a:pPr/>
              <a:t>2</a:t>
            </a:fld>
            <a:endParaRPr lang="ru-RU"/>
          </a:p>
        </p:txBody>
      </p:sp>
    </p:spTree>
    <p:extLst>
      <p:ext uri="{BB962C8B-B14F-4D97-AF65-F5344CB8AC3E}">
        <p14:creationId xmlns:p14="http://schemas.microsoft.com/office/powerpoint/2010/main" xmlns="" val="380015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A3F82B-FC86-4513-8FA7-8DE27AB16931}" type="datetimeFigureOut">
              <a:rPr lang="ru-RU" smtClean="0"/>
              <a:pPr/>
              <a:t>26.06.2017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3F82B-FC86-4513-8FA7-8DE27AB16931}" type="datetimeFigureOut">
              <a:rPr lang="ru-RU" smtClean="0"/>
              <a:pPr/>
              <a:t>26.06.2017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DE6B0-FF44-495A-BFC7-5253DD1C723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Начальник ПИ\Pictures\photo.jpg"/>
          <p:cNvPicPr>
            <a:picLocks noChangeAspect="1" noChangeArrowheads="1"/>
          </p:cNvPicPr>
          <p:nvPr/>
        </p:nvPicPr>
        <p:blipFill>
          <a:blip r:embed="rId2" cstate="print"/>
          <a:srcRect/>
          <a:stretch>
            <a:fillRect/>
          </a:stretch>
        </p:blipFill>
        <p:spPr bwMode="auto">
          <a:xfrm>
            <a:off x="3786182" y="357166"/>
            <a:ext cx="1214446" cy="1071570"/>
          </a:xfrm>
          <a:prstGeom prst="rect">
            <a:avLst/>
          </a:prstGeom>
          <a:noFill/>
        </p:spPr>
      </p:pic>
      <p:sp>
        <p:nvSpPr>
          <p:cNvPr id="2" name="Заголовок 1"/>
          <p:cNvSpPr>
            <a:spLocks noGrp="1"/>
          </p:cNvSpPr>
          <p:nvPr>
            <p:ph type="ctrTitle"/>
          </p:nvPr>
        </p:nvSpPr>
        <p:spPr>
          <a:xfrm>
            <a:off x="71438" y="2636912"/>
            <a:ext cx="8786842" cy="1357321"/>
          </a:xfrm>
        </p:spPr>
        <p:txBody>
          <a:bodyPr>
            <a:noAutofit/>
          </a:bodyPr>
          <a:lstStyle/>
          <a:p>
            <a:r>
              <a:rPr lang="ru-RU" b="1" dirty="0"/>
              <a:t>ВРЕМЯ ОТДЫХА</a:t>
            </a:r>
            <a:endParaRPr lang="ru-RU" sz="3600" dirty="0">
              <a:latin typeface="Arial" pitchFamily="34" charset="0"/>
              <a:cs typeface="Arial" pitchFamily="34" charset="0"/>
            </a:endParaRPr>
          </a:p>
        </p:txBody>
      </p:sp>
      <p:sp>
        <p:nvSpPr>
          <p:cNvPr id="3" name="Подзаголовок 2"/>
          <p:cNvSpPr>
            <a:spLocks noGrp="1"/>
          </p:cNvSpPr>
          <p:nvPr>
            <p:ph type="subTitle" idx="1"/>
          </p:nvPr>
        </p:nvSpPr>
        <p:spPr>
          <a:xfrm>
            <a:off x="428596" y="4562547"/>
            <a:ext cx="8429684" cy="928694"/>
          </a:xfrm>
        </p:spPr>
        <p:txBody>
          <a:bodyPr>
            <a:normAutofit lnSpcReduction="10000"/>
          </a:bodyPr>
          <a:lstStyle/>
          <a:p>
            <a:pPr algn="ctr"/>
            <a:r>
              <a:rPr lang="ru-RU" sz="2800" dirty="0" smtClean="0">
                <a:solidFill>
                  <a:schemeClr val="tx1"/>
                </a:solidFill>
                <a:latin typeface="Arial" pitchFamily="34" charset="0"/>
                <a:cs typeface="Arial" pitchFamily="34" charset="0"/>
              </a:rPr>
              <a:t>Заведующий правовой инспекцией труда – Михайлов Павел Владимирович</a:t>
            </a:r>
            <a:endParaRPr lang="ru-RU" sz="2800" dirty="0">
              <a:solidFill>
                <a:schemeClr val="tx1"/>
              </a:solidFill>
              <a:latin typeface="Arial" pitchFamily="34" charset="0"/>
              <a:cs typeface="Arial" pitchFamily="34" charset="0"/>
            </a:endParaRPr>
          </a:p>
        </p:txBody>
      </p:sp>
      <p:sp>
        <p:nvSpPr>
          <p:cNvPr id="11265" name="Rectangle 1"/>
          <p:cNvSpPr>
            <a:spLocks noChangeArrowheads="1"/>
          </p:cNvSpPr>
          <p:nvPr/>
        </p:nvSpPr>
        <p:spPr bwMode="auto">
          <a:xfrm>
            <a:off x="428596" y="1500174"/>
            <a:ext cx="850112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Профсоюз работников народного образования и науки Российской Федерации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ТЕРРИТОРИАЛЬНАЯ  ОРГАНИЗАЦИЯ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САНКТ-ПЕТЕРБУРГА И ЛЕНИНГРАДСКОЙ ОБЛАСТИ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a:bodyPr>
          <a:lstStyle/>
          <a:p>
            <a:r>
              <a:rPr lang="ru-RU" sz="3200" dirty="0" smtClean="0"/>
              <a:t>Основной отпуск</a:t>
            </a:r>
            <a:endParaRPr lang="ru-RU" sz="2900" dirty="0"/>
          </a:p>
        </p:txBody>
      </p:sp>
      <p:sp>
        <p:nvSpPr>
          <p:cNvPr id="3" name="Объект 2"/>
          <p:cNvSpPr>
            <a:spLocks noGrp="1"/>
          </p:cNvSpPr>
          <p:nvPr>
            <p:ph idx="1"/>
          </p:nvPr>
        </p:nvSpPr>
        <p:spPr/>
        <p:txBody>
          <a:bodyPr>
            <a:normAutofit/>
          </a:bodyPr>
          <a:lstStyle/>
          <a:p>
            <a:pPr marL="0" indent="0" algn="ctr">
              <a:buNone/>
            </a:pPr>
            <a:r>
              <a:rPr lang="ru-RU" sz="2000" dirty="0"/>
              <a:t>Статья 334. Ежегодный </a:t>
            </a:r>
            <a:r>
              <a:rPr lang="ru-RU" sz="2000" dirty="0" smtClean="0"/>
              <a:t>основной </a:t>
            </a:r>
            <a:r>
              <a:rPr lang="ru-RU" sz="2000" dirty="0"/>
              <a:t>удлиненный оплачиваемый </a:t>
            </a:r>
            <a:r>
              <a:rPr lang="ru-RU" sz="2000" dirty="0" smtClean="0"/>
              <a:t>отпуск</a:t>
            </a:r>
          </a:p>
          <a:p>
            <a:pPr marL="0" indent="182563" algn="just">
              <a:buNone/>
            </a:pPr>
            <a:r>
              <a:rPr lang="ru-RU" sz="2000" dirty="0"/>
              <a:t>Педагогическим работникам предоставляется ежегодный основной удлиненный оплачиваемый отпуск, продолжительность которого устанавливается Правительством Российской </a:t>
            </a:r>
            <a:r>
              <a:rPr lang="ru-RU" sz="2000" dirty="0" smtClean="0"/>
              <a:t>Федерации.</a:t>
            </a:r>
          </a:p>
          <a:p>
            <a:pPr marL="0" indent="182563" algn="just">
              <a:buNone/>
            </a:pPr>
            <a:endParaRPr lang="ru-RU" sz="2000" dirty="0"/>
          </a:p>
          <a:p>
            <a:pPr marL="0" indent="182563" algn="just">
              <a:buNone/>
            </a:pPr>
            <a:r>
              <a:rPr lang="ru-RU" sz="2000" dirty="0" smtClean="0"/>
              <a:t>Постановление </a:t>
            </a:r>
            <a:r>
              <a:rPr lang="ru-RU" sz="2000" dirty="0"/>
              <a:t>Правительства РФ от 14 мая 2015 г. N </a:t>
            </a:r>
            <a:r>
              <a:rPr lang="ru-RU" sz="2000" dirty="0" smtClean="0"/>
              <a:t>466 "</a:t>
            </a:r>
            <a:r>
              <a:rPr lang="ru-RU" sz="2000" dirty="0"/>
              <a:t>О ежегодных основных удлиненных оплачиваемых </a:t>
            </a:r>
            <a:r>
              <a:rPr lang="ru-RU" sz="2000" dirty="0" smtClean="0"/>
              <a:t>отпусках».</a:t>
            </a:r>
          </a:p>
          <a:p>
            <a:pPr marL="0" indent="182563" algn="just">
              <a:buNone/>
            </a:pPr>
            <a:endParaRPr lang="ru-RU" sz="2000" dirty="0" smtClean="0"/>
          </a:p>
          <a:p>
            <a:pPr marL="0" indent="182563" algn="just">
              <a:buNone/>
            </a:pPr>
            <a:r>
              <a:rPr lang="ru-RU" sz="2000" dirty="0"/>
              <a:t>Постановление Правительства РФ от 8 августа 2013 г. N 678</a:t>
            </a:r>
            <a:br>
              <a:rPr lang="ru-RU" sz="2000" dirty="0"/>
            </a:br>
            <a:r>
              <a:rPr lang="ru-RU" sz="2000" dirty="0"/>
              <a:t>"Об утверждении номенклатуры должностей педагогических работников организаций, осуществляющих образовательную деятельность, должностей руководителей образовательных организаций"</a:t>
            </a:r>
          </a:p>
        </p:txBody>
      </p:sp>
    </p:spTree>
    <p:extLst>
      <p:ext uri="{BB962C8B-B14F-4D97-AF65-F5344CB8AC3E}">
        <p14:creationId xmlns:p14="http://schemas.microsoft.com/office/powerpoint/2010/main" xmlns="" val="3893612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43000"/>
          </a:xfrm>
        </p:spPr>
        <p:txBody>
          <a:bodyPr>
            <a:noAutofit/>
          </a:bodyPr>
          <a:lstStyle/>
          <a:p>
            <a:r>
              <a:rPr lang="ru-RU" sz="4000" dirty="0" smtClean="0"/>
              <a:t>Виды времени отдыха</a:t>
            </a:r>
            <a:endParaRPr lang="ru-RU" sz="4000" dirty="0"/>
          </a:p>
        </p:txBody>
      </p:sp>
      <p:sp>
        <p:nvSpPr>
          <p:cNvPr id="3" name="Содержимое 2"/>
          <p:cNvSpPr>
            <a:spLocks noGrp="1"/>
          </p:cNvSpPr>
          <p:nvPr>
            <p:ph idx="1"/>
          </p:nvPr>
        </p:nvSpPr>
        <p:spPr>
          <a:xfrm>
            <a:off x="454750" y="1700808"/>
            <a:ext cx="8229600" cy="4608512"/>
          </a:xfrm>
        </p:spPr>
        <p:txBody>
          <a:bodyPr>
            <a:normAutofit/>
          </a:bodyPr>
          <a:lstStyle/>
          <a:p>
            <a:pPr marL="0" indent="0" algn="ctr">
              <a:buNone/>
            </a:pPr>
            <a:r>
              <a:rPr lang="ru-RU" sz="1800" b="1" dirty="0"/>
              <a:t>Статья </a:t>
            </a:r>
            <a:r>
              <a:rPr lang="ru-RU" sz="1800" b="1" dirty="0" smtClean="0"/>
              <a:t>106 ТК РФ.</a:t>
            </a:r>
            <a:r>
              <a:rPr lang="ru-RU" sz="1800" b="1" dirty="0"/>
              <a:t> Понятие времени отдыха</a:t>
            </a:r>
            <a:endParaRPr lang="ru-RU" sz="1800" dirty="0"/>
          </a:p>
          <a:p>
            <a:pPr marL="0" indent="173038">
              <a:buNone/>
            </a:pPr>
            <a:r>
              <a:rPr lang="ru-RU" sz="1800" b="1" dirty="0"/>
              <a:t>Время отдыха</a:t>
            </a:r>
            <a:r>
              <a:rPr lang="ru-RU" sz="1800" dirty="0"/>
              <a:t> - время, в течение которого работник свободен от исполнения трудовых обязанностей и которое он может использовать по своему усмотрению.</a:t>
            </a:r>
          </a:p>
          <a:p>
            <a:pPr marL="0" indent="173038" algn="ctr">
              <a:buNone/>
            </a:pPr>
            <a:endParaRPr lang="ru-RU" sz="1800" b="1" dirty="0" smtClean="0"/>
          </a:p>
          <a:p>
            <a:pPr marL="0" indent="173038" algn="ctr">
              <a:buNone/>
            </a:pPr>
            <a:r>
              <a:rPr lang="ru-RU" sz="1800" b="1" dirty="0" smtClean="0"/>
              <a:t>Статья 107 ТК РФ.</a:t>
            </a:r>
            <a:r>
              <a:rPr lang="ru-RU" sz="1800" b="1" dirty="0"/>
              <a:t> Виды времени отдыха</a:t>
            </a:r>
            <a:endParaRPr lang="ru-RU" sz="1800" dirty="0"/>
          </a:p>
          <a:p>
            <a:pPr marL="0" indent="173038">
              <a:buNone/>
            </a:pPr>
            <a:r>
              <a:rPr lang="ru-RU" sz="1800" dirty="0"/>
              <a:t>Видами времени отдыха являются:</a:t>
            </a:r>
          </a:p>
          <a:p>
            <a:pPr marL="0" lvl="0" indent="173038"/>
            <a:r>
              <a:rPr lang="ru-RU" sz="1800" dirty="0"/>
              <a:t>перерывы в течение рабочего дня (смены);</a:t>
            </a:r>
          </a:p>
          <a:p>
            <a:pPr marL="0" lvl="0" indent="173038"/>
            <a:r>
              <a:rPr lang="ru-RU" sz="1800" dirty="0" smtClean="0"/>
              <a:t>выходные </a:t>
            </a:r>
            <a:r>
              <a:rPr lang="ru-RU" sz="1800" dirty="0"/>
              <a:t>дни (еженедельный непрерывный отдых);</a:t>
            </a:r>
          </a:p>
          <a:p>
            <a:pPr marL="0" lvl="0" indent="173038"/>
            <a:r>
              <a:rPr lang="ru-RU" sz="1800" dirty="0"/>
              <a:t>нерабочие праздничные дни;</a:t>
            </a:r>
          </a:p>
          <a:p>
            <a:pPr marL="0" lvl="0" indent="173038"/>
            <a:r>
              <a:rPr lang="ru-RU" sz="1800" dirty="0"/>
              <a:t>отпуска.</a:t>
            </a:r>
          </a:p>
          <a:p>
            <a:pPr algn="ct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720080"/>
          </a:xfrm>
        </p:spPr>
        <p:txBody>
          <a:bodyPr>
            <a:normAutofit fontScale="90000"/>
          </a:bodyPr>
          <a:lstStyle/>
          <a:p>
            <a:r>
              <a:rPr lang="ru-RU" dirty="0" smtClean="0"/>
              <a:t>Перерыв для отдыха и питания</a:t>
            </a:r>
            <a:endParaRPr lang="ru-RU" dirty="0"/>
          </a:p>
        </p:txBody>
      </p:sp>
      <p:sp>
        <p:nvSpPr>
          <p:cNvPr id="3" name="Объект 2"/>
          <p:cNvSpPr>
            <a:spLocks noGrp="1"/>
          </p:cNvSpPr>
          <p:nvPr>
            <p:ph idx="1"/>
          </p:nvPr>
        </p:nvSpPr>
        <p:spPr>
          <a:xfrm>
            <a:off x="457200" y="980728"/>
            <a:ext cx="8229600" cy="5472608"/>
          </a:xfrm>
        </p:spPr>
        <p:txBody>
          <a:bodyPr>
            <a:normAutofit fontScale="62500" lnSpcReduction="20000"/>
          </a:bodyPr>
          <a:lstStyle/>
          <a:p>
            <a:pPr marL="0" indent="0" algn="ctr">
              <a:buNone/>
            </a:pPr>
            <a:endParaRPr lang="ru-RU" b="1" dirty="0" smtClean="0"/>
          </a:p>
          <a:p>
            <a:pPr marL="0" indent="0" algn="ctr">
              <a:buNone/>
            </a:pPr>
            <a:r>
              <a:rPr lang="ru-RU" b="1" dirty="0" smtClean="0"/>
              <a:t>Статья 108 ТК РФ. </a:t>
            </a:r>
          </a:p>
          <a:p>
            <a:pPr marL="0" indent="0" algn="ctr">
              <a:buNone/>
            </a:pPr>
            <a:r>
              <a:rPr lang="ru-RU" b="1" dirty="0" smtClean="0"/>
              <a:t>Перерывы </a:t>
            </a:r>
            <a:r>
              <a:rPr lang="ru-RU" b="1" dirty="0"/>
              <a:t>для отдыха и питания</a:t>
            </a:r>
            <a:endParaRPr lang="ru-RU" dirty="0"/>
          </a:p>
          <a:p>
            <a:pPr marL="0" indent="355600" algn="just">
              <a:buNone/>
            </a:pPr>
            <a:r>
              <a:rPr lang="ru-RU" dirty="0"/>
              <a:t>В течение рабочего дня (смены) работнику должен быть предоставлен перерыв для отдыха и питания продолжительностью не более двух часов и не менее 30 минут, </a:t>
            </a:r>
            <a:r>
              <a:rPr lang="ru-RU" b="1" dirty="0"/>
              <a:t>который в рабочее время не включается</a:t>
            </a:r>
            <a:r>
              <a:rPr lang="ru-RU" dirty="0" smtClean="0"/>
              <a:t>. </a:t>
            </a:r>
            <a:r>
              <a:rPr lang="ru-RU" dirty="0"/>
              <a:t>Аналогично в п.1.5 </a:t>
            </a:r>
            <a:r>
              <a:rPr lang="ru-RU" dirty="0" smtClean="0"/>
              <a:t>Приказ Министерства образования и науки РФ от 11 мая 2016 г. </a:t>
            </a:r>
            <a:r>
              <a:rPr lang="ru-RU" dirty="0" err="1" smtClean="0"/>
              <a:t>N</a:t>
            </a:r>
            <a:r>
              <a:rPr lang="ru-RU" dirty="0" smtClean="0"/>
              <a:t> 536 "Об утверждении Особенностей режима рабочего времени и времени отдыха педагогических и иных работников организаций, осуществляющих образовательную деятельность"</a:t>
            </a:r>
            <a:r>
              <a:rPr lang="ru-RU" dirty="0" smtClean="0"/>
              <a:t>. </a:t>
            </a:r>
            <a:endParaRPr lang="ru-RU" dirty="0" smtClean="0"/>
          </a:p>
          <a:p>
            <a:pPr marL="0" indent="355600" algn="just">
              <a:buNone/>
            </a:pPr>
            <a:r>
              <a:rPr lang="ru-RU" dirty="0" smtClean="0"/>
              <a:t>В </a:t>
            </a:r>
            <a:r>
              <a:rPr lang="ru-RU" dirty="0" err="1" smtClean="0"/>
              <a:t>абз</a:t>
            </a:r>
            <a:r>
              <a:rPr lang="ru-RU" dirty="0" smtClean="0"/>
              <a:t>. 2 этого пункта указано, что в </a:t>
            </a:r>
            <a:r>
              <a:rPr lang="ru-RU" dirty="0"/>
              <a:t>случаях, когда педагогические работники и иные работники выполняют свои обязанности </a:t>
            </a:r>
            <a:r>
              <a:rPr lang="ru-RU" b="1" dirty="0" smtClean="0"/>
              <a:t>непрерывно в течение рабочего дня, перерыв для приёма пищи не устанавливается. </a:t>
            </a:r>
            <a:r>
              <a:rPr lang="ru-RU" dirty="0" smtClean="0"/>
              <a:t>В </a:t>
            </a:r>
            <a:r>
              <a:rPr lang="ru-RU" dirty="0"/>
              <a:t>таких случаях обеспечивается возможность приёма пищи в течение рабочего времени </a:t>
            </a:r>
            <a:r>
              <a:rPr lang="ru-RU" b="1" dirty="0"/>
              <a:t>одновременно вместе с обучающимися или отдельно в специально отведённом для этой цели помещении.</a:t>
            </a:r>
          </a:p>
          <a:p>
            <a:pPr marL="0" indent="355600" algn="just">
              <a:buNone/>
            </a:pPr>
            <a:r>
              <a:rPr lang="ru-RU" dirty="0"/>
              <a:t>Время предоставления перерыва и его конкретная продолжительность устанавливаются правилами внутреннего трудового распорядка или по соглашению между работником и работодателем.</a:t>
            </a:r>
          </a:p>
          <a:p>
            <a:endParaRPr lang="ru-RU" dirty="0"/>
          </a:p>
        </p:txBody>
      </p:sp>
    </p:spTree>
    <p:extLst>
      <p:ext uri="{BB962C8B-B14F-4D97-AF65-F5344CB8AC3E}">
        <p14:creationId xmlns:p14="http://schemas.microsoft.com/office/powerpoint/2010/main" xmlns="" val="270559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4000" dirty="0" smtClean="0"/>
              <a:t>Выходные дни</a:t>
            </a:r>
            <a:endParaRPr lang="ru-RU" sz="4000" dirty="0"/>
          </a:p>
        </p:txBody>
      </p:sp>
      <p:sp>
        <p:nvSpPr>
          <p:cNvPr id="5" name="Объект 4"/>
          <p:cNvSpPr>
            <a:spLocks noGrp="1"/>
          </p:cNvSpPr>
          <p:nvPr>
            <p:ph idx="1"/>
          </p:nvPr>
        </p:nvSpPr>
        <p:spPr>
          <a:xfrm>
            <a:off x="428596" y="1500174"/>
            <a:ext cx="8229600" cy="3500462"/>
          </a:xfrm>
        </p:spPr>
        <p:txBody>
          <a:bodyPr>
            <a:noAutofit/>
          </a:bodyPr>
          <a:lstStyle/>
          <a:p>
            <a:pPr marL="0" indent="0" algn="ctr">
              <a:buNone/>
            </a:pPr>
            <a:r>
              <a:rPr lang="ru-RU" sz="2000" b="1" dirty="0"/>
              <a:t>Статья </a:t>
            </a:r>
            <a:r>
              <a:rPr lang="ru-RU" sz="2000" b="1" dirty="0" smtClean="0"/>
              <a:t>111 ТК РФ. </a:t>
            </a:r>
            <a:r>
              <a:rPr lang="ru-RU" sz="2000" b="1" dirty="0"/>
              <a:t>Выходные </a:t>
            </a:r>
            <a:r>
              <a:rPr lang="ru-RU" sz="2000" b="1" dirty="0" smtClean="0"/>
              <a:t>дни</a:t>
            </a:r>
          </a:p>
          <a:p>
            <a:pPr marL="0" indent="0" algn="ctr">
              <a:buNone/>
            </a:pPr>
            <a:endParaRPr lang="ru-RU" sz="2000" dirty="0"/>
          </a:p>
          <a:p>
            <a:pPr marL="0" indent="355600" algn="just">
              <a:buNone/>
            </a:pPr>
            <a:r>
              <a:rPr lang="ru-RU" sz="2000" dirty="0"/>
              <a:t>Всем работникам предоставляются выходные дни (еженедельный непрерывный отдых). При пятидневной рабочей неделе работникам предоставляются два выходных дня в неделю, при шестидневной рабочей неделе - один выходной день.</a:t>
            </a:r>
          </a:p>
          <a:p>
            <a:pPr marL="0" indent="355600" algn="just">
              <a:buNone/>
            </a:pPr>
            <a:r>
              <a:rPr lang="ru-RU" sz="2000" dirty="0"/>
              <a:t>Общим выходным днем является воскресенье. </a:t>
            </a:r>
            <a:r>
              <a:rPr lang="ru-RU" sz="2000" b="1" dirty="0"/>
              <a:t>Второй выходной день при пятидневной рабочей неделе устанавливается коллективным договором или правилами внутреннего трудового распорядка.</a:t>
            </a:r>
            <a:r>
              <a:rPr lang="ru-RU" sz="2000" dirty="0"/>
              <a:t> Оба выходных дня предоставляются, как правило, подряд.</a:t>
            </a:r>
          </a:p>
        </p:txBody>
      </p:sp>
    </p:spTree>
    <p:extLst>
      <p:ext uri="{BB962C8B-B14F-4D97-AF65-F5344CB8AC3E}">
        <p14:creationId xmlns:p14="http://schemas.microsoft.com/office/powerpoint/2010/main" xmlns="" val="3899799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ru-RU" sz="3600" dirty="0" smtClean="0"/>
              <a:t>Нерабочие праздничные дни</a:t>
            </a:r>
            <a:endParaRPr lang="ru-RU" sz="3600" dirty="0"/>
          </a:p>
        </p:txBody>
      </p:sp>
      <p:sp>
        <p:nvSpPr>
          <p:cNvPr id="3" name="Объект 2"/>
          <p:cNvSpPr>
            <a:spLocks noGrp="1"/>
          </p:cNvSpPr>
          <p:nvPr>
            <p:ph idx="1"/>
          </p:nvPr>
        </p:nvSpPr>
        <p:spPr>
          <a:xfrm>
            <a:off x="318356" y="928670"/>
            <a:ext cx="8507288" cy="5643602"/>
          </a:xfrm>
        </p:spPr>
        <p:txBody>
          <a:bodyPr>
            <a:noAutofit/>
          </a:bodyPr>
          <a:lstStyle/>
          <a:p>
            <a:pPr marL="0" indent="355600" algn="ctr">
              <a:buNone/>
            </a:pPr>
            <a:r>
              <a:rPr lang="ru-RU" sz="1600" b="1" dirty="0"/>
              <a:t>Статья </a:t>
            </a:r>
            <a:r>
              <a:rPr lang="ru-RU" sz="1600" b="1" dirty="0" smtClean="0"/>
              <a:t>112 ТК РФ. </a:t>
            </a:r>
            <a:r>
              <a:rPr lang="ru-RU" sz="1600" b="1" dirty="0"/>
              <a:t>Нерабочие праздничные дни</a:t>
            </a:r>
            <a:endParaRPr lang="ru-RU" sz="1600" dirty="0"/>
          </a:p>
          <a:p>
            <a:pPr marL="0" indent="182563" algn="just">
              <a:buNone/>
            </a:pPr>
            <a:r>
              <a:rPr lang="ru-RU" sz="1600" dirty="0"/>
              <a:t>Нерабочими праздничными днями в Российской Федерации являются:</a:t>
            </a:r>
          </a:p>
          <a:p>
            <a:pPr marL="0" indent="182563" algn="just">
              <a:buNone/>
            </a:pPr>
            <a:r>
              <a:rPr lang="ru-RU" sz="1600" b="1" dirty="0"/>
              <a:t>1, 2, 3, 4, 5, 6 и 8 января - Новогодние каникулы;</a:t>
            </a:r>
          </a:p>
          <a:p>
            <a:pPr marL="0" indent="182563" algn="just">
              <a:buNone/>
            </a:pPr>
            <a:r>
              <a:rPr lang="ru-RU" sz="1600" b="1" dirty="0"/>
              <a:t>7 января - Рождество Христово;</a:t>
            </a:r>
          </a:p>
          <a:p>
            <a:pPr marL="0" indent="182563" algn="just">
              <a:buNone/>
            </a:pPr>
            <a:r>
              <a:rPr lang="ru-RU" sz="1600" dirty="0"/>
              <a:t>23 февраля - День защитника Отечества;</a:t>
            </a:r>
          </a:p>
          <a:p>
            <a:pPr marL="0" indent="182563" algn="just">
              <a:buNone/>
            </a:pPr>
            <a:r>
              <a:rPr lang="ru-RU" sz="1600" dirty="0"/>
              <a:t>8 марта - Международный женский день;</a:t>
            </a:r>
          </a:p>
          <a:p>
            <a:pPr marL="0" indent="182563" algn="just">
              <a:buNone/>
            </a:pPr>
            <a:r>
              <a:rPr lang="ru-RU" sz="1600" dirty="0"/>
              <a:t>1 мая - Праздник Весны и Труда;</a:t>
            </a:r>
          </a:p>
          <a:p>
            <a:pPr marL="0" indent="182563" algn="just">
              <a:buNone/>
            </a:pPr>
            <a:r>
              <a:rPr lang="ru-RU" sz="1600" dirty="0"/>
              <a:t>9 мая - День Победы;</a:t>
            </a:r>
          </a:p>
          <a:p>
            <a:pPr marL="0" indent="182563" algn="just">
              <a:buNone/>
            </a:pPr>
            <a:r>
              <a:rPr lang="ru-RU" sz="1600" dirty="0"/>
              <a:t>12 июня - День России;</a:t>
            </a:r>
          </a:p>
          <a:p>
            <a:pPr marL="0" indent="182563" algn="just">
              <a:buNone/>
            </a:pPr>
            <a:r>
              <a:rPr lang="ru-RU" sz="1600" dirty="0"/>
              <a:t>4 ноября - День народного единства.</a:t>
            </a:r>
          </a:p>
          <a:p>
            <a:pPr marL="0" indent="182563" algn="just">
              <a:buNone/>
            </a:pPr>
            <a:r>
              <a:rPr lang="ru-RU" sz="1600" b="1" dirty="0"/>
              <a:t>При совпадении выходного и нерабочего праздничного дней выходной день переносится на следующий после праздничного </a:t>
            </a:r>
            <a:r>
              <a:rPr lang="ru-RU" sz="1600" b="1" dirty="0" smtClean="0"/>
              <a:t>рабочий </a:t>
            </a:r>
            <a:r>
              <a:rPr lang="ru-RU" sz="1600" b="1" dirty="0"/>
              <a:t>день, за исключением выходных дней, совпадающих с нерабочими праздничными днями, указанными в абзацах втором и третьем части первой настоящей статьи. </a:t>
            </a:r>
            <a:endParaRPr lang="ru-RU" sz="1600" b="1" dirty="0" smtClean="0"/>
          </a:p>
          <a:p>
            <a:pPr marL="0" indent="182563" algn="just">
              <a:buNone/>
            </a:pPr>
            <a:r>
              <a:rPr lang="ru-RU" sz="1600" dirty="0" smtClean="0"/>
              <a:t>Правительство </a:t>
            </a:r>
            <a:r>
              <a:rPr lang="ru-RU" sz="1600" dirty="0"/>
              <a:t>Российской Федерации </a:t>
            </a:r>
            <a:r>
              <a:rPr lang="ru-RU" sz="1600" b="1" dirty="0"/>
              <a:t>переносит два выходных дня из числа выходных дней, совпадающих с нерабочими праздничными днями,</a:t>
            </a:r>
            <a:r>
              <a:rPr lang="ru-RU" sz="1600" dirty="0"/>
              <a:t> указанными в абзацах втором и третьем части первой настоящей статьи, на другие дни в очередном календарном году в порядке, установленном частью пятой настоящей статьи.</a:t>
            </a:r>
          </a:p>
          <a:p>
            <a:pPr marL="0" indent="182563" algn="just">
              <a:buNone/>
            </a:pPr>
            <a:r>
              <a:rPr lang="ru-RU" sz="1600" dirty="0"/>
              <a:t>Наличие в календарном месяце нерабочих праздничных дней </a:t>
            </a:r>
            <a:r>
              <a:rPr lang="ru-RU" sz="1600" b="1" dirty="0"/>
              <a:t>не является основанием для снижения заработной платы работникам, получающим оклад (должностной оклад</a:t>
            </a:r>
            <a:r>
              <a:rPr lang="ru-RU" sz="1600" b="1" dirty="0" smtClean="0"/>
              <a:t>).</a:t>
            </a:r>
            <a:endParaRPr lang="ru-RU" sz="1600" b="1" dirty="0"/>
          </a:p>
        </p:txBody>
      </p:sp>
    </p:spTree>
    <p:extLst>
      <p:ext uri="{BB962C8B-B14F-4D97-AF65-F5344CB8AC3E}">
        <p14:creationId xmlns:p14="http://schemas.microsoft.com/office/powerpoint/2010/main" xmlns="" val="1377802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ru-RU" sz="3600" dirty="0" smtClean="0"/>
              <a:t>Основной </a:t>
            </a:r>
            <a:r>
              <a:rPr lang="ru-RU" sz="3600" dirty="0" smtClean="0"/>
              <a:t>отпуск</a:t>
            </a:r>
            <a:endParaRPr lang="ru-RU" sz="3600" dirty="0"/>
          </a:p>
        </p:txBody>
      </p:sp>
      <p:sp>
        <p:nvSpPr>
          <p:cNvPr id="3" name="Объект 2"/>
          <p:cNvSpPr>
            <a:spLocks noGrp="1"/>
          </p:cNvSpPr>
          <p:nvPr>
            <p:ph idx="1"/>
          </p:nvPr>
        </p:nvSpPr>
        <p:spPr>
          <a:xfrm>
            <a:off x="474005" y="857232"/>
            <a:ext cx="8229600" cy="5668112"/>
          </a:xfrm>
        </p:spPr>
        <p:txBody>
          <a:bodyPr>
            <a:normAutofit fontScale="92500"/>
          </a:bodyPr>
          <a:lstStyle/>
          <a:p>
            <a:pPr marL="0" indent="173038" algn="ctr">
              <a:buNone/>
            </a:pPr>
            <a:r>
              <a:rPr lang="ru-RU" sz="1600" b="1" dirty="0" smtClean="0"/>
              <a:t>Статья 114 ТК РФ. Ежегодные оплачиваемые отпуска</a:t>
            </a:r>
          </a:p>
          <a:p>
            <a:pPr marL="0" indent="173038" algn="just">
              <a:buNone/>
            </a:pPr>
            <a:r>
              <a:rPr lang="ru-RU" sz="1600" dirty="0" smtClean="0"/>
              <a:t>Работникам предоставляются ежегодные отпуска с сохранением места работы (должности) и среднего заработка.</a:t>
            </a:r>
          </a:p>
          <a:p>
            <a:pPr marL="0" indent="173038" algn="just">
              <a:buNone/>
            </a:pPr>
            <a:endParaRPr lang="ru-RU" sz="1600" dirty="0"/>
          </a:p>
          <a:p>
            <a:pPr marL="0" indent="173038" algn="ctr">
              <a:buNone/>
            </a:pPr>
            <a:r>
              <a:rPr lang="ru-RU" sz="1600" b="1" dirty="0"/>
              <a:t>Статья </a:t>
            </a:r>
            <a:r>
              <a:rPr lang="ru-RU" sz="1600" b="1" dirty="0" smtClean="0"/>
              <a:t>121 ТК РФ. </a:t>
            </a:r>
            <a:r>
              <a:rPr lang="ru-RU" sz="1600" b="1" dirty="0"/>
              <a:t>Исчисление стажа работы, дающего право на ежегодные оплачиваемые отпуска</a:t>
            </a:r>
          </a:p>
          <a:p>
            <a:pPr marL="0" indent="173038" algn="just">
              <a:buNone/>
            </a:pPr>
            <a:r>
              <a:rPr lang="ru-RU" sz="1600" b="1" dirty="0"/>
              <a:t>В стаж работы, дающий право </a:t>
            </a:r>
            <a:r>
              <a:rPr lang="ru-RU" sz="1600" dirty="0"/>
              <a:t>на ежегодный основной оплачиваемый отпуск, </a:t>
            </a:r>
            <a:r>
              <a:rPr lang="ru-RU" sz="1600" b="1" dirty="0"/>
              <a:t>включаются:</a:t>
            </a:r>
          </a:p>
          <a:p>
            <a:pPr marL="0" indent="173038" algn="just">
              <a:buNone/>
            </a:pPr>
            <a:r>
              <a:rPr lang="ru-RU" sz="1600" dirty="0"/>
              <a:t>время фактической работы;</a:t>
            </a:r>
          </a:p>
          <a:p>
            <a:pPr marL="0" indent="173038" algn="just">
              <a:buNone/>
            </a:pPr>
            <a:r>
              <a:rPr lang="ru-RU" sz="1600" dirty="0"/>
              <a:t>время, когда работник фактически не работал, но за ним в соответствии с трудовым 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трудовым договором сохранялось место работы (должность), в том числе время ежегодного оплачиваемого отпуска, нерабочие праздничные дни, выходные дни и другие предоставляемые работнику дни отдыха;</a:t>
            </a:r>
          </a:p>
          <a:p>
            <a:pPr marL="0" indent="173038" algn="just">
              <a:buNone/>
            </a:pPr>
            <a:r>
              <a:rPr lang="ru-RU" sz="1600" dirty="0"/>
              <a:t>время вынужденного прогула при незаконном увольнении или отстранении от работы и последующем восстановлении на прежней работе;</a:t>
            </a:r>
          </a:p>
          <a:p>
            <a:pPr marL="0" indent="173038" algn="just">
              <a:buNone/>
            </a:pPr>
            <a:r>
              <a:rPr lang="ru-RU" sz="1600" dirty="0"/>
              <a:t>период отстранения от работы работника, не прошедшего обязательный медицинский осмотр не по своей вине;</a:t>
            </a:r>
          </a:p>
          <a:p>
            <a:pPr marL="0" indent="173038" algn="just">
              <a:buNone/>
            </a:pPr>
            <a:r>
              <a:rPr lang="ru-RU" sz="1600" dirty="0" smtClean="0"/>
              <a:t>время </a:t>
            </a:r>
            <a:r>
              <a:rPr lang="ru-RU" sz="1600" dirty="0"/>
              <a:t>предоставляемых по просьбе работника </a:t>
            </a:r>
            <a:r>
              <a:rPr lang="ru-RU" sz="1600" b="1" dirty="0"/>
              <a:t>отпусков без сохранения заработной платы, не превышающее 14 календарных дней в течение рабочего года.</a:t>
            </a:r>
          </a:p>
          <a:p>
            <a:pPr marL="0" indent="173038" algn="just">
              <a:buNone/>
            </a:pPr>
            <a:r>
              <a:rPr lang="ru-RU" sz="1600" dirty="0" smtClean="0"/>
              <a:t>В </a:t>
            </a:r>
            <a:r>
              <a:rPr lang="ru-RU" sz="1600" dirty="0"/>
              <a:t>стаж работы, дающий право на ежегодный основной оплачиваемый отпуск, </a:t>
            </a:r>
            <a:r>
              <a:rPr lang="ru-RU" sz="1600" b="1" dirty="0"/>
              <a:t>не включаются:</a:t>
            </a:r>
          </a:p>
          <a:p>
            <a:pPr marL="0" indent="173038" algn="just">
              <a:buNone/>
            </a:pPr>
            <a:r>
              <a:rPr lang="ru-RU" sz="1600" dirty="0" smtClean="0"/>
              <a:t>время </a:t>
            </a:r>
            <a:r>
              <a:rPr lang="ru-RU" sz="1600" dirty="0"/>
              <a:t>отпусков по уходу за ребенком до достижения им установленного законом </a:t>
            </a:r>
            <a:r>
              <a:rPr lang="ru-RU" sz="1600" dirty="0" smtClean="0"/>
              <a:t>возраста</a:t>
            </a:r>
            <a:r>
              <a:rPr lang="ru-RU" sz="1600" dirty="0"/>
              <a:t>.</a:t>
            </a:r>
          </a:p>
        </p:txBody>
      </p:sp>
    </p:spTree>
    <p:extLst>
      <p:ext uri="{BB962C8B-B14F-4D97-AF65-F5344CB8AC3E}">
        <p14:creationId xmlns:p14="http://schemas.microsoft.com/office/powerpoint/2010/main" xmlns="" val="2764207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6070"/>
          </a:xfrm>
        </p:spPr>
        <p:txBody>
          <a:bodyPr>
            <a:normAutofit fontScale="90000"/>
          </a:bodyPr>
          <a:lstStyle/>
          <a:p>
            <a:r>
              <a:rPr lang="ru-RU" sz="3600" dirty="0" smtClean="0"/>
              <a:t>Стаж для получения отпуска</a:t>
            </a:r>
            <a:endParaRPr lang="ru-RU" sz="3600" dirty="0"/>
          </a:p>
        </p:txBody>
      </p:sp>
      <p:sp>
        <p:nvSpPr>
          <p:cNvPr id="3" name="Объект 2"/>
          <p:cNvSpPr>
            <a:spLocks noGrp="1"/>
          </p:cNvSpPr>
          <p:nvPr>
            <p:ph idx="1"/>
          </p:nvPr>
        </p:nvSpPr>
        <p:spPr>
          <a:xfrm>
            <a:off x="214282" y="785794"/>
            <a:ext cx="8715436" cy="5811558"/>
          </a:xfrm>
        </p:spPr>
        <p:txBody>
          <a:bodyPr/>
          <a:lstStyle/>
          <a:p>
            <a:pPr marL="0" indent="0" algn="ctr">
              <a:buNone/>
            </a:pPr>
            <a:r>
              <a:rPr lang="ru-RU" sz="2800" dirty="0" smtClean="0"/>
              <a:t>Первый год работы</a:t>
            </a:r>
          </a:p>
          <a:p>
            <a:pPr marL="0" indent="0" algn="ctr">
              <a:buNone/>
            </a:pPr>
            <a:endParaRPr lang="ru-RU" dirty="0"/>
          </a:p>
          <a:p>
            <a:pPr marL="0" indent="0" algn="ctr">
              <a:buNone/>
            </a:pPr>
            <a:endParaRPr lang="ru-RU" dirty="0" smtClean="0"/>
          </a:p>
          <a:p>
            <a:pPr marL="0" indent="0" algn="ctr">
              <a:buNone/>
            </a:pPr>
            <a:endParaRPr lang="ru-RU" dirty="0" smtClean="0"/>
          </a:p>
          <a:p>
            <a:pPr marL="0" indent="0" algn="ctr">
              <a:buNone/>
            </a:pPr>
            <a:endParaRPr lang="ru-RU" dirty="0" smtClean="0"/>
          </a:p>
          <a:p>
            <a:pPr marL="0" indent="0" algn="ctr">
              <a:buNone/>
            </a:pPr>
            <a:r>
              <a:rPr lang="ru-RU" sz="2800" dirty="0" smtClean="0"/>
              <a:t>Второй и последующий годы работы</a:t>
            </a:r>
          </a:p>
          <a:p>
            <a:pPr marL="0" indent="0" algn="ctr">
              <a:buNone/>
            </a:pPr>
            <a:endParaRPr lang="ru-RU" dirty="0"/>
          </a:p>
        </p:txBody>
      </p:sp>
      <p:sp>
        <p:nvSpPr>
          <p:cNvPr id="13" name="Выноска со стрелками влево/вправо 12"/>
          <p:cNvSpPr/>
          <p:nvPr/>
        </p:nvSpPr>
        <p:spPr>
          <a:xfrm>
            <a:off x="1857356" y="1357298"/>
            <a:ext cx="5500726" cy="936104"/>
          </a:xfrm>
          <a:prstGeom prst="leftRightArrowCallout">
            <a:avLst>
              <a:gd name="adj1" fmla="val 25000"/>
              <a:gd name="adj2" fmla="val 25000"/>
              <a:gd name="adj3" fmla="val 25000"/>
              <a:gd name="adj4" fmla="val 84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12 месяцев работы в соответствии со ст.112 ТК РФ</a:t>
            </a:r>
            <a:endParaRPr lang="ru-RU" dirty="0"/>
          </a:p>
        </p:txBody>
      </p:sp>
      <p:sp>
        <p:nvSpPr>
          <p:cNvPr id="14" name="Прямоугольник 13"/>
          <p:cNvSpPr/>
          <p:nvPr/>
        </p:nvSpPr>
        <p:spPr>
          <a:xfrm>
            <a:off x="500034" y="1357298"/>
            <a:ext cx="1337232" cy="1937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Прием на работу 01.09.2017</a:t>
            </a:r>
            <a:endParaRPr lang="ru-RU" sz="1600" dirty="0"/>
          </a:p>
        </p:txBody>
      </p:sp>
      <p:sp>
        <p:nvSpPr>
          <p:cNvPr id="15" name="Прямоугольник 14"/>
          <p:cNvSpPr/>
          <p:nvPr/>
        </p:nvSpPr>
        <p:spPr>
          <a:xfrm>
            <a:off x="7358082" y="1357298"/>
            <a:ext cx="13716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a:t>
            </a:r>
            <a:r>
              <a:rPr lang="ru-RU" dirty="0" smtClean="0"/>
              <a:t>01.08.2017</a:t>
            </a:r>
            <a:endParaRPr lang="ru-RU" dirty="0"/>
          </a:p>
        </p:txBody>
      </p:sp>
      <p:sp>
        <p:nvSpPr>
          <p:cNvPr id="16" name="Выноска со стрелками влево/вправо 15"/>
          <p:cNvSpPr/>
          <p:nvPr/>
        </p:nvSpPr>
        <p:spPr>
          <a:xfrm>
            <a:off x="1857356" y="2428868"/>
            <a:ext cx="2691662" cy="864666"/>
          </a:xfrm>
          <a:prstGeom prst="leftRightArrowCallout">
            <a:avLst>
              <a:gd name="adj1" fmla="val 22829"/>
              <a:gd name="adj2" fmla="val 25000"/>
              <a:gd name="adj3" fmla="val 25000"/>
              <a:gd name="adj4" fmla="val 722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Иное количество месяцев работы, в </a:t>
            </a:r>
            <a:r>
              <a:rPr lang="ru-RU" dirty="0" err="1" smtClean="0"/>
              <a:t>т.ч</a:t>
            </a:r>
            <a:r>
              <a:rPr lang="ru-RU" dirty="0" smtClean="0"/>
              <a:t>. 6 мес.</a:t>
            </a:r>
            <a:endParaRPr lang="ru-RU" dirty="0"/>
          </a:p>
        </p:txBody>
      </p:sp>
      <p:sp>
        <p:nvSpPr>
          <p:cNvPr id="17" name="Прямоугольник 16"/>
          <p:cNvSpPr/>
          <p:nvPr/>
        </p:nvSpPr>
        <p:spPr>
          <a:xfrm>
            <a:off x="4572000" y="2428868"/>
            <a:ext cx="1371672" cy="8652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01.07.2017</a:t>
            </a:r>
            <a:endParaRPr lang="ru-RU" dirty="0"/>
          </a:p>
        </p:txBody>
      </p:sp>
      <p:sp>
        <p:nvSpPr>
          <p:cNvPr id="18" name="Прямоугольник 17"/>
          <p:cNvSpPr/>
          <p:nvPr/>
        </p:nvSpPr>
        <p:spPr>
          <a:xfrm>
            <a:off x="6143636" y="2428868"/>
            <a:ext cx="1785950" cy="8572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«Долг» 1 месяц</a:t>
            </a:r>
            <a:endParaRPr lang="ru-RU" dirty="0"/>
          </a:p>
        </p:txBody>
      </p:sp>
      <p:sp>
        <p:nvSpPr>
          <p:cNvPr id="19" name="Прямоугольник 18"/>
          <p:cNvSpPr/>
          <p:nvPr/>
        </p:nvSpPr>
        <p:spPr>
          <a:xfrm>
            <a:off x="357158" y="4214818"/>
            <a:ext cx="13716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01.09.2017</a:t>
            </a:r>
            <a:endParaRPr lang="ru-RU" dirty="0"/>
          </a:p>
        </p:txBody>
      </p:sp>
      <p:sp>
        <p:nvSpPr>
          <p:cNvPr id="20" name="Прямоугольник 19"/>
          <p:cNvSpPr/>
          <p:nvPr/>
        </p:nvSpPr>
        <p:spPr>
          <a:xfrm>
            <a:off x="357158" y="5286388"/>
            <a:ext cx="13716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01.07.2017</a:t>
            </a:r>
            <a:endParaRPr lang="ru-RU" dirty="0"/>
          </a:p>
        </p:txBody>
      </p:sp>
      <p:sp>
        <p:nvSpPr>
          <p:cNvPr id="21" name="Выноска со стрелками влево/вправо 20"/>
          <p:cNvSpPr/>
          <p:nvPr/>
        </p:nvSpPr>
        <p:spPr>
          <a:xfrm>
            <a:off x="1785918" y="4429132"/>
            <a:ext cx="5572164" cy="1643074"/>
          </a:xfrm>
          <a:prstGeom prst="leftRightArrowCallout">
            <a:avLst>
              <a:gd name="adj1" fmla="val 33828"/>
              <a:gd name="adj2" fmla="val 25000"/>
              <a:gd name="adj3" fmla="val 25000"/>
              <a:gd name="adj4" fmla="val 743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12 месяцев работы в соответствии со ст.112 ТК РФ</a:t>
            </a:r>
            <a:endParaRPr lang="ru-RU" dirty="0"/>
          </a:p>
        </p:txBody>
      </p:sp>
      <p:sp>
        <p:nvSpPr>
          <p:cNvPr id="22" name="Прямоугольник 21"/>
          <p:cNvSpPr/>
          <p:nvPr/>
        </p:nvSpPr>
        <p:spPr>
          <a:xfrm>
            <a:off x="7358082" y="4214818"/>
            <a:ext cx="13716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a:t>
            </a:r>
            <a:r>
              <a:rPr lang="ru-RU" dirty="0" smtClean="0"/>
              <a:t>01.08.2017</a:t>
            </a:r>
            <a:endParaRPr lang="ru-RU" dirty="0"/>
          </a:p>
        </p:txBody>
      </p:sp>
      <p:sp>
        <p:nvSpPr>
          <p:cNvPr id="23" name="Прямоугольник 22"/>
          <p:cNvSpPr/>
          <p:nvPr/>
        </p:nvSpPr>
        <p:spPr>
          <a:xfrm>
            <a:off x="7358082" y="5286388"/>
            <a:ext cx="13716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Отпуск с </a:t>
            </a:r>
            <a:r>
              <a:rPr lang="ru-RU" dirty="0" smtClean="0"/>
              <a:t>01.06.2017</a:t>
            </a:r>
            <a:endParaRPr lang="ru-RU" dirty="0"/>
          </a:p>
        </p:txBody>
      </p:sp>
    </p:spTree>
    <p:extLst>
      <p:ext uri="{BB962C8B-B14F-4D97-AF65-F5344CB8AC3E}">
        <p14:creationId xmlns:p14="http://schemas.microsoft.com/office/powerpoint/2010/main" xmlns="" val="776350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sz="3200" dirty="0" smtClean="0"/>
              <a:t>Основной отпуск</a:t>
            </a:r>
            <a:endParaRPr lang="ru-RU" sz="3200" dirty="0"/>
          </a:p>
        </p:txBody>
      </p:sp>
      <p:sp>
        <p:nvSpPr>
          <p:cNvPr id="3" name="Объект 2"/>
          <p:cNvSpPr>
            <a:spLocks noGrp="1"/>
          </p:cNvSpPr>
          <p:nvPr>
            <p:ph idx="1"/>
          </p:nvPr>
        </p:nvSpPr>
        <p:spPr>
          <a:xfrm>
            <a:off x="214282" y="714356"/>
            <a:ext cx="8715436" cy="5929354"/>
          </a:xfrm>
        </p:spPr>
        <p:txBody>
          <a:bodyPr>
            <a:normAutofit fontScale="77500" lnSpcReduction="20000"/>
          </a:bodyPr>
          <a:lstStyle/>
          <a:p>
            <a:pPr marL="0" indent="0" algn="ctr">
              <a:lnSpc>
                <a:spcPct val="120000"/>
              </a:lnSpc>
              <a:buNone/>
            </a:pPr>
            <a:r>
              <a:rPr lang="ru-RU" sz="1600" b="1" dirty="0" smtClean="0"/>
              <a:t>Статья 122 ТК РФ. </a:t>
            </a:r>
            <a:r>
              <a:rPr lang="ru-RU" sz="1600" b="1" dirty="0"/>
              <a:t>Порядок предоставления ежегодных оплачиваемых отпусков</a:t>
            </a:r>
          </a:p>
          <a:p>
            <a:pPr marL="0" indent="173038" algn="just">
              <a:lnSpc>
                <a:spcPct val="120000"/>
              </a:lnSpc>
              <a:buNone/>
            </a:pPr>
            <a:r>
              <a:rPr lang="ru-RU" sz="1600" dirty="0"/>
              <a:t>Оплачиваемый отпуск должен предоставляться работнику </a:t>
            </a:r>
            <a:r>
              <a:rPr lang="ru-RU" sz="1600" b="1" dirty="0"/>
              <a:t>ежегодно.</a:t>
            </a:r>
          </a:p>
          <a:p>
            <a:pPr marL="0" indent="173038" algn="just">
              <a:lnSpc>
                <a:spcPct val="120000"/>
              </a:lnSpc>
              <a:buNone/>
            </a:pPr>
            <a:r>
              <a:rPr lang="ru-RU" sz="1600" dirty="0"/>
              <a:t>Право на использование отпуска за первый год работы возникает у работника </a:t>
            </a:r>
            <a:r>
              <a:rPr lang="ru-RU" sz="1600" b="1" dirty="0"/>
              <a:t>по истечении шести месяцев его непрерывной работы у данного работодателя. По соглашению сторон оплачиваемый отпуск работнику может быть предоставлен и до истечения шести месяцев.</a:t>
            </a:r>
          </a:p>
          <a:p>
            <a:pPr marL="0" indent="173038" algn="just">
              <a:lnSpc>
                <a:spcPct val="120000"/>
              </a:lnSpc>
              <a:buNone/>
            </a:pPr>
            <a:r>
              <a:rPr lang="ru-RU" sz="1600" dirty="0"/>
              <a:t>До истечения шести месяцев непрерывной работы оплачиваемый отпуск по заявлению работника должен быть предоставлен:</a:t>
            </a:r>
          </a:p>
          <a:p>
            <a:pPr marL="0" indent="173038" algn="just">
              <a:lnSpc>
                <a:spcPct val="120000"/>
              </a:lnSpc>
              <a:buNone/>
            </a:pPr>
            <a:r>
              <a:rPr lang="ru-RU" sz="1600" b="1" dirty="0"/>
              <a:t>женщинам - перед отпуском по беременности и родам или непосредственно после него;</a:t>
            </a:r>
          </a:p>
          <a:p>
            <a:pPr marL="0" indent="0">
              <a:lnSpc>
                <a:spcPct val="120000"/>
              </a:lnSpc>
              <a:buNone/>
            </a:pPr>
            <a:r>
              <a:rPr lang="ru-RU" sz="1600" dirty="0"/>
              <a:t> </a:t>
            </a:r>
          </a:p>
          <a:p>
            <a:pPr marL="0" indent="0" algn="ctr">
              <a:lnSpc>
                <a:spcPct val="120000"/>
              </a:lnSpc>
              <a:buNone/>
            </a:pPr>
            <a:r>
              <a:rPr lang="ru-RU" sz="1600" b="1" dirty="0"/>
              <a:t>Статья </a:t>
            </a:r>
            <a:r>
              <a:rPr lang="ru-RU" sz="1600" b="1" dirty="0" smtClean="0"/>
              <a:t>123 ТК РФ. </a:t>
            </a:r>
            <a:r>
              <a:rPr lang="ru-RU" sz="1600" b="1" dirty="0"/>
              <a:t>Очередность предоставления ежегодных оплачиваемых отпусков</a:t>
            </a:r>
          </a:p>
          <a:p>
            <a:pPr marL="0" indent="173038" algn="just">
              <a:lnSpc>
                <a:spcPct val="120000"/>
              </a:lnSpc>
              <a:buNone/>
            </a:pPr>
            <a:r>
              <a:rPr lang="ru-RU" sz="1600" dirty="0"/>
              <a:t>Очередность предоставления оплачиваемых отпусков определяется ежегодно в соответствии </a:t>
            </a:r>
            <a:r>
              <a:rPr lang="ru-RU" sz="1600" b="1" dirty="0"/>
              <a:t>с графиком отпусков, </a:t>
            </a:r>
            <a:r>
              <a:rPr lang="ru-RU" sz="1600" dirty="0"/>
              <a:t>утверждаемым работодателем с учетом мнения выборного органа первичной профсоюзной организации не позднее чем за две недели до наступления календарного года в </a:t>
            </a:r>
            <a:r>
              <a:rPr lang="ru-RU" sz="1600" dirty="0" smtClean="0"/>
              <a:t>порядке.</a:t>
            </a:r>
            <a:endParaRPr lang="ru-RU" sz="1600" dirty="0"/>
          </a:p>
          <a:p>
            <a:pPr marL="0" indent="173038" algn="just">
              <a:lnSpc>
                <a:spcPct val="120000"/>
              </a:lnSpc>
              <a:buNone/>
            </a:pPr>
            <a:r>
              <a:rPr lang="ru-RU" sz="1600" b="1" dirty="0"/>
              <a:t>График отпусков обязателен как для работодателя, так и для работника.</a:t>
            </a:r>
          </a:p>
          <a:p>
            <a:pPr marL="0" indent="173038" algn="just">
              <a:lnSpc>
                <a:spcPct val="120000"/>
              </a:lnSpc>
              <a:buNone/>
            </a:pPr>
            <a:r>
              <a:rPr lang="ru-RU" sz="1600" dirty="0"/>
              <a:t>О времени начала отпуска работник должен быть извещен под роспись не позднее чем за две недели до его начала.</a:t>
            </a:r>
          </a:p>
          <a:p>
            <a:pPr marL="0" indent="0" algn="ctr">
              <a:lnSpc>
                <a:spcPct val="120000"/>
              </a:lnSpc>
              <a:buNone/>
            </a:pPr>
            <a:endParaRPr lang="ru-RU" sz="1600" b="1" dirty="0" smtClean="0"/>
          </a:p>
          <a:p>
            <a:pPr marL="0" indent="0" algn="ctr">
              <a:lnSpc>
                <a:spcPct val="120000"/>
              </a:lnSpc>
              <a:buNone/>
            </a:pPr>
            <a:r>
              <a:rPr lang="ru-RU" sz="1600" b="1" dirty="0" smtClean="0"/>
              <a:t>Статья </a:t>
            </a:r>
            <a:r>
              <a:rPr lang="ru-RU" sz="1600" b="1" dirty="0" smtClean="0"/>
              <a:t>124 ТК РФ. </a:t>
            </a:r>
            <a:r>
              <a:rPr lang="ru-RU" sz="1600" b="1" dirty="0"/>
              <a:t>Продление или перенесение ежегодного оплачиваемого отпуска</a:t>
            </a:r>
          </a:p>
          <a:p>
            <a:pPr marL="0" indent="173038">
              <a:lnSpc>
                <a:spcPct val="120000"/>
              </a:lnSpc>
              <a:buNone/>
            </a:pPr>
            <a:r>
              <a:rPr lang="ru-RU" sz="1600" dirty="0"/>
              <a:t>Ежегодный оплачиваемый отпуск должен быть продлен или перенесен на другой срок, </a:t>
            </a:r>
            <a:r>
              <a:rPr lang="ru-RU" sz="1600" b="1" dirty="0"/>
              <a:t>определяемый работодателем с учетом пожеланий работника, в случаях:</a:t>
            </a:r>
          </a:p>
          <a:p>
            <a:pPr marL="0" indent="173038">
              <a:lnSpc>
                <a:spcPct val="120000"/>
              </a:lnSpc>
              <a:buNone/>
            </a:pPr>
            <a:r>
              <a:rPr lang="ru-RU" sz="1600" b="1" dirty="0" smtClean="0"/>
              <a:t>временной </a:t>
            </a:r>
            <a:r>
              <a:rPr lang="ru-RU" sz="1600" b="1" dirty="0"/>
              <a:t>нетрудоспособности работника;</a:t>
            </a:r>
          </a:p>
          <a:p>
            <a:pPr marL="0" indent="173038">
              <a:lnSpc>
                <a:spcPct val="120000"/>
              </a:lnSpc>
              <a:buNone/>
            </a:pPr>
            <a:r>
              <a:rPr lang="ru-RU" sz="1600" dirty="0" smtClean="0"/>
              <a:t>Если </a:t>
            </a:r>
            <a:r>
              <a:rPr lang="ru-RU" sz="1600" dirty="0"/>
              <a:t>работнику своевременно не была произведена оплата за время ежегодного оплачиваемого отпуска либо работник был предупрежден о времени начала этого отпуска позднее чем за две недели до его начала, то работодатель по письменному заявлению работника обязан перенести ежегодный оплачиваемый отпуск на другой срок, согласованный с работником.</a:t>
            </a:r>
          </a:p>
          <a:p>
            <a:pPr marL="0" indent="173038">
              <a:lnSpc>
                <a:spcPct val="120000"/>
              </a:lnSpc>
              <a:buNone/>
            </a:pPr>
            <a:r>
              <a:rPr lang="ru-RU" sz="1600" dirty="0" smtClean="0"/>
              <a:t>Запрещается не предоставление </a:t>
            </a:r>
            <a:r>
              <a:rPr lang="ru-RU" sz="1600" dirty="0"/>
              <a:t>ежегодного оплачиваемого отпуска в течение двух лет </a:t>
            </a:r>
            <a:r>
              <a:rPr lang="ru-RU" sz="1600" dirty="0" smtClean="0"/>
              <a:t>подряд.</a:t>
            </a:r>
            <a:endParaRPr lang="ru-RU" sz="1600" dirty="0"/>
          </a:p>
          <a:p>
            <a:pPr marL="0" indent="0">
              <a:lnSpc>
                <a:spcPct val="120000"/>
              </a:lnSpc>
              <a:buNone/>
            </a:pPr>
            <a:endParaRPr lang="ru-RU" sz="1600" dirty="0" smtClean="0"/>
          </a:p>
          <a:p>
            <a:pPr marL="0" indent="0" algn="ctr">
              <a:lnSpc>
                <a:spcPct val="120000"/>
              </a:lnSpc>
              <a:buNone/>
            </a:pPr>
            <a:r>
              <a:rPr lang="ru-RU" sz="1600" b="1" dirty="0" smtClean="0"/>
              <a:t>Статья </a:t>
            </a:r>
            <a:r>
              <a:rPr lang="ru-RU" sz="1600" b="1" dirty="0"/>
              <a:t>125. Разделение ежегодного оплачиваемого отпуска на части. Отзыв из отпуска</a:t>
            </a:r>
          </a:p>
          <a:p>
            <a:pPr marL="0" indent="173038">
              <a:lnSpc>
                <a:spcPct val="120000"/>
              </a:lnSpc>
              <a:buNone/>
            </a:pPr>
            <a:r>
              <a:rPr lang="ru-RU" sz="1600" dirty="0"/>
              <a:t>По соглашению между работником и работодателем ежегодный оплачиваемый отпуск может быть разделен на части. При этом хотя </a:t>
            </a:r>
            <a:r>
              <a:rPr lang="ru-RU" sz="1600" b="1" dirty="0"/>
              <a:t>бы одна из частей этого отпуска должна быть не </a:t>
            </a:r>
            <a:r>
              <a:rPr lang="ru-RU" sz="1600" b="1" dirty="0" smtClean="0"/>
              <a:t>менее 14 </a:t>
            </a:r>
            <a:r>
              <a:rPr lang="ru-RU" sz="1600" b="1" dirty="0"/>
              <a:t>календарных дней</a:t>
            </a:r>
            <a:r>
              <a:rPr lang="ru-RU" sz="1600" b="1" dirty="0" smtClean="0"/>
              <a:t>.</a:t>
            </a:r>
            <a:endParaRPr lang="ru-RU" sz="1600" b="1" dirty="0"/>
          </a:p>
        </p:txBody>
      </p:sp>
    </p:spTree>
    <p:extLst>
      <p:ext uri="{BB962C8B-B14F-4D97-AF65-F5344CB8AC3E}">
        <p14:creationId xmlns:p14="http://schemas.microsoft.com/office/powerpoint/2010/main" xmlns="" val="138610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lstStyle/>
          <a:p>
            <a:r>
              <a:rPr lang="ru-RU" sz="3200" dirty="0" smtClean="0"/>
              <a:t>Основной отпуск</a:t>
            </a:r>
            <a:endParaRPr lang="ru-RU" dirty="0"/>
          </a:p>
        </p:txBody>
      </p:sp>
      <p:sp>
        <p:nvSpPr>
          <p:cNvPr id="3" name="Объект 2"/>
          <p:cNvSpPr>
            <a:spLocks noGrp="1"/>
          </p:cNvSpPr>
          <p:nvPr>
            <p:ph idx="1"/>
          </p:nvPr>
        </p:nvSpPr>
        <p:spPr>
          <a:xfrm>
            <a:off x="428596" y="1142984"/>
            <a:ext cx="8229600" cy="5145435"/>
          </a:xfrm>
        </p:spPr>
        <p:txBody>
          <a:bodyPr>
            <a:normAutofit fontScale="47500" lnSpcReduction="20000"/>
          </a:bodyPr>
          <a:lstStyle/>
          <a:p>
            <a:pPr marL="0" indent="0" algn="ctr">
              <a:buNone/>
            </a:pPr>
            <a:r>
              <a:rPr lang="ru-RU" b="1" dirty="0"/>
              <a:t>Статья 126. Замена ежегодного оплачиваемого отпуска денежной компенсацией</a:t>
            </a:r>
          </a:p>
          <a:p>
            <a:pPr marL="0" indent="182563" algn="just">
              <a:buNone/>
            </a:pPr>
            <a:r>
              <a:rPr lang="ru-RU" dirty="0" smtClean="0"/>
              <a:t>Часть </a:t>
            </a:r>
            <a:r>
              <a:rPr lang="ru-RU" dirty="0"/>
              <a:t>ежегодного оплачиваемого отпуска, превышающая 28 календарных дней, по письменному заявлению работника может быть заменена денежной компенсацией.</a:t>
            </a:r>
          </a:p>
          <a:p>
            <a:pPr marL="0" indent="182563" algn="just">
              <a:buNone/>
            </a:pPr>
            <a:r>
              <a:rPr lang="ru-RU" dirty="0"/>
              <a:t>При суммировании ежегодных оплачиваемых отпусков или перенесении ежегодного оплачиваемого отпуска на следующий рабочий год денежной компенсацией могут быть заменены часть каждого ежегодного оплачиваемого отпуска, превышающая 28 календарных дней, или любое количество дней из этой части.</a:t>
            </a:r>
          </a:p>
          <a:p>
            <a:pPr marL="0" indent="0">
              <a:buNone/>
            </a:pPr>
            <a:r>
              <a:rPr lang="ru-RU" dirty="0"/>
              <a:t> </a:t>
            </a:r>
          </a:p>
          <a:p>
            <a:pPr marL="0" indent="0" algn="ctr">
              <a:buNone/>
            </a:pPr>
            <a:r>
              <a:rPr lang="ru-RU" b="1" dirty="0"/>
              <a:t>Статья 127. Реализация права на отпуск при увольнении работника</a:t>
            </a:r>
          </a:p>
          <a:p>
            <a:pPr marL="0" indent="182563" algn="just">
              <a:buNone/>
            </a:pPr>
            <a:r>
              <a:rPr lang="ru-RU" dirty="0"/>
              <a:t>При увольнении работнику выплачивается денежная компенсация </a:t>
            </a:r>
            <a:r>
              <a:rPr lang="ru-RU" b="1" dirty="0"/>
              <a:t>за все неиспользованные отпуска.</a:t>
            </a:r>
          </a:p>
          <a:p>
            <a:pPr marL="0" indent="182563" algn="just">
              <a:buNone/>
            </a:pPr>
            <a:r>
              <a:rPr lang="ru-RU" dirty="0"/>
              <a:t>По письменному заявлению работника неиспользованные отпуска могут быть предоставлены ему с последующим увольнением (за исключением случаев увольнения за виновные действия). При этом днем увольнения считается последний день отпуска.</a:t>
            </a:r>
          </a:p>
          <a:p>
            <a:pPr marL="0" indent="182563" algn="just">
              <a:buNone/>
            </a:pPr>
            <a:r>
              <a:rPr lang="ru-RU" dirty="0"/>
              <a:t>При увольнении в связи с истечением срока трудового договора отпуск с последующим увольнением может предоставляться и тогда, когда время отпуска полностью или частично выходит за пределы срока этого договора. В этом случае днем увольнения также считается последний день отпуска.</a:t>
            </a:r>
          </a:p>
          <a:p>
            <a:pPr marL="0" indent="182563" algn="just">
              <a:buNone/>
            </a:pPr>
            <a:r>
              <a:rPr lang="ru-RU" dirty="0"/>
              <a:t>При предоставлении отпуска с последующим увольнением при расторжении трудового договора по инициативе работника этот работник имеет право отозвать свое заявление об увольнении </a:t>
            </a:r>
            <a:r>
              <a:rPr lang="ru-RU" b="1" dirty="0"/>
              <a:t>до дня начала отпуска,</a:t>
            </a:r>
            <a:r>
              <a:rPr lang="ru-RU" dirty="0"/>
              <a:t> если на его место не приглашен в порядке перевода другой работник</a:t>
            </a:r>
            <a:r>
              <a:rPr lang="ru-RU" dirty="0" smtClean="0"/>
              <a:t>.</a:t>
            </a:r>
            <a:endParaRPr lang="ru-RU" dirty="0"/>
          </a:p>
        </p:txBody>
      </p:sp>
    </p:spTree>
    <p:extLst>
      <p:ext uri="{BB962C8B-B14F-4D97-AF65-F5344CB8AC3E}">
        <p14:creationId xmlns:p14="http://schemas.microsoft.com/office/powerpoint/2010/main" xmlns="" val="378882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802</TotalTime>
  <Words>789</Words>
  <Application>Microsoft Office PowerPoint</Application>
  <PresentationFormat>Экран (4:3)</PresentationFormat>
  <Paragraphs>110</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ВРЕМЯ ОТДЫХА</vt:lpstr>
      <vt:lpstr>Виды времени отдыха</vt:lpstr>
      <vt:lpstr>Перерыв для отдыха и питания</vt:lpstr>
      <vt:lpstr>Выходные дни</vt:lpstr>
      <vt:lpstr>Нерабочие праздничные дни</vt:lpstr>
      <vt:lpstr>Основной отпуск</vt:lpstr>
      <vt:lpstr>Стаж для получения отпуска</vt:lpstr>
      <vt:lpstr>Основной отпуск</vt:lpstr>
      <vt:lpstr>Основной отпуск</vt:lpstr>
      <vt:lpstr>Основной отпуск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ПРОФЕССИОНАЛЬНЫЕ СТАНДАРТЫ</dc:title>
  <dc:creator>Начальник ПИ</dc:creator>
  <cp:lastModifiedBy>Начальник ПИ</cp:lastModifiedBy>
  <cp:revision>83</cp:revision>
  <dcterms:created xsi:type="dcterms:W3CDTF">2017-04-19T11:14:13Z</dcterms:created>
  <dcterms:modified xsi:type="dcterms:W3CDTF">2017-06-26T08:41:05Z</dcterms:modified>
</cp:coreProperties>
</file>